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301" r:id="rId3"/>
    <p:sldId id="277" r:id="rId4"/>
    <p:sldId id="271" r:id="rId5"/>
    <p:sldId id="292" r:id="rId6"/>
    <p:sldId id="293" r:id="rId7"/>
    <p:sldId id="281" r:id="rId8"/>
    <p:sldId id="282" r:id="rId9"/>
    <p:sldId id="279" r:id="rId10"/>
    <p:sldId id="289" r:id="rId11"/>
    <p:sldId id="285" r:id="rId12"/>
    <p:sldId id="286" r:id="rId13"/>
    <p:sldId id="287" r:id="rId14"/>
    <p:sldId id="288" r:id="rId15"/>
    <p:sldId id="290" r:id="rId16"/>
    <p:sldId id="302" r:id="rId17"/>
    <p:sldId id="297" r:id="rId18"/>
    <p:sldId id="298" r:id="rId19"/>
    <p:sldId id="299" r:id="rId20"/>
    <p:sldId id="300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9" d="100"/>
          <a:sy n="79" d="100"/>
        </p:scale>
        <p:origin x="-114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28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hr-HR" smtClean="0"/>
              <a:t>17.8.2016.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noProof="0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hr-HR" noProof="0" smtClean="0"/>
              <a:t>17.8.2016.</a:t>
            </a:fld>
            <a:endParaRPr lang="hr-HR" noProof="0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noProof="0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dirty="0"/>
              <a:t>Uredite stilove teksta matrice</a:t>
            </a:r>
          </a:p>
          <a:p>
            <a:pPr lvl="1"/>
            <a:r>
              <a:rPr lang="hr-HR" noProof="0" dirty="0"/>
              <a:t>Druga razina</a:t>
            </a:r>
          </a:p>
          <a:p>
            <a:pPr lvl="2"/>
            <a:r>
              <a:rPr lang="hr-HR" noProof="0" dirty="0"/>
              <a:t>Treća razina</a:t>
            </a:r>
          </a:p>
          <a:p>
            <a:pPr lvl="3"/>
            <a:r>
              <a:rPr lang="hr-HR" noProof="0" dirty="0"/>
              <a:t>Četvrta razina</a:t>
            </a:r>
          </a:p>
          <a:p>
            <a:pPr lvl="4"/>
            <a:r>
              <a:rPr lang="hr-HR" noProof="0" dirty="0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noProof="0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noProof="0"/>
              <a:t>Kliknite da biste uredili stil podnaslova matrice</a:t>
            </a:r>
            <a:endParaRPr lang="hr-HR" noProof="0" dirty="0"/>
          </a:p>
        </p:txBody>
      </p:sp>
      <p:sp>
        <p:nvSpPr>
          <p:cNvPr id="8" name="Pravokutnik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9" name="Pravokutnik 8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noProof="0"/>
              <a:t>Uredite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hr-HR" noProof="0"/>
              <a:t>Uredite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noProof="0"/>
              <a:t>Uredite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 noProof="0"/>
              <a:t>Uredite stilove teksta matrice</a:t>
            </a:r>
          </a:p>
        </p:txBody>
      </p:sp>
      <p:sp>
        <p:nvSpPr>
          <p:cNvPr id="9" name="Pravokutnik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11" name="Pravokutnik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noProof="0"/>
              <a:t>Uredite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noProof="0"/>
              <a:t>Uredite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noProof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noProof="0"/>
              <a:t>Uredite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noProof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noProof="0"/>
              <a:t>Uredite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0" name="Pravokutnik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11" name="Pravokutnik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noProof="0"/>
              <a:t>Uredite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noProof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10" name="Pravokutnik 9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noProof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noProof="0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noProof="0" dirty="0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noProof="0" dirty="0"/>
              <a:t>Uredite stilove teksta matrice</a:t>
            </a:r>
          </a:p>
          <a:p>
            <a:pPr lvl="1"/>
            <a:r>
              <a:rPr lang="hr-HR" noProof="0" dirty="0"/>
              <a:t>Druga razina</a:t>
            </a:r>
          </a:p>
          <a:p>
            <a:pPr lvl="2"/>
            <a:r>
              <a:rPr lang="hr-HR" noProof="0" dirty="0"/>
              <a:t>Treća razina</a:t>
            </a:r>
          </a:p>
          <a:p>
            <a:pPr lvl="3"/>
            <a:r>
              <a:rPr lang="hr-HR" noProof="0" dirty="0"/>
              <a:t>Četvrta razina</a:t>
            </a:r>
          </a:p>
          <a:p>
            <a:pPr lvl="4"/>
            <a:r>
              <a:rPr lang="hr-HR" noProof="0" dirty="0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hr-HR" noProof="0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r-HR" noProof="0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hr-HR" noProof="0" smtClean="0"/>
              <a:pPr/>
              <a:t>‹#›</a:t>
            </a:fld>
            <a:endParaRPr lang="hr-HR" noProof="0" dirty="0"/>
          </a:p>
        </p:txBody>
      </p:sp>
      <p:sp>
        <p:nvSpPr>
          <p:cNvPr id="8" name="Pravokutnik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033" y="2513252"/>
            <a:ext cx="6717935" cy="200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790074"/>
          </a:xfrm>
        </p:spPr>
        <p:txBody>
          <a:bodyPr/>
          <a:lstStyle/>
          <a:p>
            <a:r>
              <a:rPr lang="hr-HR" dirty="0"/>
              <a:t>1 kat u holandskoj kući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03" y="1524000"/>
            <a:ext cx="7199281" cy="3689684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475681" y="1845348"/>
            <a:ext cx="24544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Na prvom katu biti će uređena izložbena postava industrijske baštine iz fonda Gradskog muzeja Sisak</a:t>
            </a:r>
          </a:p>
        </p:txBody>
      </p:sp>
    </p:spTree>
    <p:extLst>
      <p:ext uri="{BB962C8B-B14F-4D97-AF65-F5344CB8AC3E}">
        <p14:creationId xmlns:p14="http://schemas.microsoft.com/office/powerpoint/2010/main" val="7455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790074"/>
          </a:xfrm>
        </p:spPr>
        <p:txBody>
          <a:bodyPr/>
          <a:lstStyle/>
          <a:p>
            <a:r>
              <a:rPr lang="hr-HR" dirty="0"/>
              <a:t>2 kat u holandskoj kući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31" y="1524000"/>
            <a:ext cx="7149024" cy="3689684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475681" y="1845348"/>
            <a:ext cx="24544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Na drugom katu biti će uređen galerijski prostor u kojem će biti postavljena postave izložbe Galerije </a:t>
            </a:r>
            <a:r>
              <a:rPr lang="hr-HR" sz="2400" dirty="0" err="1"/>
              <a:t>Striegl</a:t>
            </a:r>
            <a:r>
              <a:rPr lang="hr-H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8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790074"/>
          </a:xfrm>
        </p:spPr>
        <p:txBody>
          <a:bodyPr/>
          <a:lstStyle/>
          <a:p>
            <a:r>
              <a:rPr lang="hr-HR" dirty="0"/>
              <a:t>3 kat u holandskoj kući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01" y="1524000"/>
            <a:ext cx="7023883" cy="3689684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295400" y="1524000"/>
            <a:ext cx="24544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Treći kat rezerviran je za izložbu jedinstvene zbirke ploča i audio uređaja Velimir </a:t>
            </a:r>
            <a:r>
              <a:rPr lang="hr-HR" sz="2400" dirty="0" err="1"/>
              <a:t>Kraker</a:t>
            </a:r>
            <a:r>
              <a:rPr lang="hr-HR" sz="2400" dirty="0"/>
              <a:t> koja će omogućiti jedinstveno iskustvo svakom posjetitelju</a:t>
            </a: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7286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790074"/>
          </a:xfrm>
        </p:spPr>
        <p:txBody>
          <a:bodyPr/>
          <a:lstStyle/>
          <a:p>
            <a:r>
              <a:rPr lang="hr-HR" dirty="0"/>
              <a:t>Potkrovlje u holandskoj kući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25" y="1524000"/>
            <a:ext cx="6976635" cy="3689684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295400" y="1524000"/>
            <a:ext cx="2454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Potkrovlje Holandske kuće ponuditi će posjetiteljima opremljenu </a:t>
            </a:r>
            <a:r>
              <a:rPr lang="pl-PL" sz="2400" dirty="0"/>
              <a:t>multimedijalnu dvoranu za projekcije i prezentacije te čitaonicu</a:t>
            </a:r>
            <a:endParaRPr lang="hr-HR" sz="2400" dirty="0"/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8789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790074"/>
          </a:xfrm>
        </p:spPr>
        <p:txBody>
          <a:bodyPr/>
          <a:lstStyle/>
          <a:p>
            <a:r>
              <a:rPr lang="hr-HR" dirty="0"/>
              <a:t>Podrum u holandskoj kući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07" y="1591239"/>
            <a:ext cx="6843071" cy="3555205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295400" y="1524000"/>
            <a:ext cx="2454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Podrum Holandske kuće biti će uređeno u multimedijalni prostor sa uključenim 3D projekcijskim prostorom za kulturno-informativna događanja</a:t>
            </a:r>
          </a:p>
        </p:txBody>
      </p:sp>
    </p:spTree>
    <p:extLst>
      <p:ext uri="{BB962C8B-B14F-4D97-AF65-F5344CB8AC3E}">
        <p14:creationId xmlns:p14="http://schemas.microsoft.com/office/powerpoint/2010/main" val="9690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29601" y="763363"/>
            <a:ext cx="3474720" cy="1308717"/>
          </a:xfrm>
        </p:spPr>
        <p:txBody>
          <a:bodyPr/>
          <a:lstStyle/>
          <a:p>
            <a:r>
              <a:rPr lang="hr-HR" dirty="0"/>
              <a:t>UREĐENJE PARKA I OKOLIŠA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29600" y="2223082"/>
            <a:ext cx="3474721" cy="400993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Zahvatom uređenja neposredne okolice Holandske kuće biti će obuhvaćen prostor veličine 1100 m2.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Biti će obilježen položaj rimskih bedema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Radovima će biti stvoren novi prostor bogatog sadržaja koji će povezati Holandsku i </a:t>
            </a:r>
            <a:r>
              <a:rPr lang="hr-HR" dirty="0" err="1"/>
              <a:t>parkovni</a:t>
            </a:r>
            <a:r>
              <a:rPr lang="hr-HR" dirty="0"/>
              <a:t> prostor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10" y="877664"/>
            <a:ext cx="6198929" cy="5102673"/>
          </a:xfrm>
        </p:spPr>
      </p:pic>
    </p:spTree>
    <p:extLst>
      <p:ext uri="{BB962C8B-B14F-4D97-AF65-F5344CB8AC3E}">
        <p14:creationId xmlns:p14="http://schemas.microsoft.com/office/powerpoint/2010/main" val="26325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29601" y="545284"/>
            <a:ext cx="3474720" cy="1283516"/>
          </a:xfrm>
        </p:spPr>
        <p:txBody>
          <a:bodyPr/>
          <a:lstStyle/>
          <a:p>
            <a:r>
              <a:rPr lang="hr-HR" dirty="0"/>
              <a:t>Dizalica </a:t>
            </a:r>
            <a:r>
              <a:rPr lang="hr-HR" dirty="0" err="1"/>
              <a:t>granik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6" y="1083111"/>
            <a:ext cx="6255704" cy="4691778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29600" y="1929468"/>
            <a:ext cx="3474721" cy="460555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Uređenjem prostora oko dizalice </a:t>
            </a:r>
            <a:r>
              <a:rPr lang="hr-HR" dirty="0" err="1"/>
              <a:t>Granik</a:t>
            </a:r>
            <a:r>
              <a:rPr lang="hr-HR" dirty="0"/>
              <a:t> biti će stvoren interpretacijski prostor sa prikazom industrijske baštine, odnosno segmenta željezničkog prometa, koji će biti rekonstruiran i nanovo izveden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Uz dizalicu </a:t>
            </a:r>
            <a:r>
              <a:rPr lang="hr-HR" dirty="0" err="1"/>
              <a:t>Granik</a:t>
            </a:r>
            <a:r>
              <a:rPr lang="hr-HR" dirty="0"/>
              <a:t> biti će postavljena Info ploča sa sadržajem opisa i fotografija lokaliteta iz prošlosti te QR kod kao poveznica na dodatne digitalne sadržaje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9166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29601" y="453006"/>
            <a:ext cx="3474720" cy="1031845"/>
          </a:xfrm>
        </p:spPr>
        <p:txBody>
          <a:bodyPr/>
          <a:lstStyle/>
          <a:p>
            <a:r>
              <a:rPr lang="hr-HR" dirty="0"/>
              <a:t>Brod </a:t>
            </a:r>
            <a:r>
              <a:rPr lang="hr-HR" dirty="0" err="1"/>
              <a:t>biokovo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29600" y="1593908"/>
            <a:ext cx="3474720" cy="3938212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Uređenje 100 m2 izložbenog prostora o riječnoj industrijskoj baštini na riječnom brodu Biokovo, koji će biti usidren na rijeci Kupi, a u neposrednoj blizini Holandske kuće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Bit će uređeno i opremljeno međunarodno riječno pristanište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Postavljena postava izložbe riječne plovidbe na brodu Biokovo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Opremljeni turistički kapaciteti i dodatni sadržaji na samom brodu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77" y="1593908"/>
            <a:ext cx="6126163" cy="3831261"/>
          </a:xfrm>
        </p:spPr>
      </p:pic>
    </p:spTree>
    <p:extLst>
      <p:ext uri="{BB962C8B-B14F-4D97-AF65-F5344CB8AC3E}">
        <p14:creationId xmlns:p14="http://schemas.microsoft.com/office/powerpoint/2010/main" val="23868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29601" y="687897"/>
            <a:ext cx="3474720" cy="1400961"/>
          </a:xfrm>
        </p:spPr>
        <p:txBody>
          <a:bodyPr>
            <a:normAutofit fontScale="90000"/>
          </a:bodyPr>
          <a:lstStyle/>
          <a:p>
            <a:r>
              <a:rPr lang="hr-HR" dirty="0"/>
              <a:t>Lokacije industrijske baštine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1018038"/>
            <a:ext cx="6126163" cy="4821923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29600" y="2214694"/>
            <a:ext cx="3474720" cy="400154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Lokacije od posebnog značaja biti će povezane u jedinstvenu rutu sa 34 lokacije industrijske baštine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Ovime će biti stvorena jedinstvena edukativno-turistička (interpretacijska) ruta u dužini od oko 25km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Lokacije će biti adekvatno obilježene info panelima koji će prikazivati opis i informacije o povijesnoj važnosti samog lokaliteta</a:t>
            </a:r>
          </a:p>
        </p:txBody>
      </p:sp>
    </p:spTree>
    <p:extLst>
      <p:ext uri="{BB962C8B-B14F-4D97-AF65-F5344CB8AC3E}">
        <p14:creationId xmlns:p14="http://schemas.microsoft.com/office/powerpoint/2010/main" val="37301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03764" y="861969"/>
            <a:ext cx="3600556" cy="1201723"/>
          </a:xfrm>
        </p:spPr>
        <p:txBody>
          <a:bodyPr/>
          <a:lstStyle/>
          <a:p>
            <a:r>
              <a:rPr lang="hr-HR" dirty="0"/>
              <a:t>Biciklističke staze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575" y="1226890"/>
            <a:ext cx="6432346" cy="4404221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12822" y="2063693"/>
            <a:ext cx="3491498" cy="438744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Obilježavanje dvije pješačke i dvije biciklističke staze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Holandska kuća biti će povezana sa 34 lokacije industrijske baštine u gradu Sisku u jedinstvenu edukativno-turističku (interpretacijsku) rutu u dužini oko 25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Staze će biti obilježene smeđom biciklističkom signalizacijom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Postavljeno 35  informativnih panela uz lokacije na pješačkim i biciklističkim stazama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53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6800" y="1015068"/>
            <a:ext cx="10058400" cy="3864388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514A40"/>
                </a:solidFill>
              </a:rPr>
              <a:t>26 milijuna kuna za razvoj turizma temeljenog na industrijskoj baštini 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6800" y="4991320"/>
            <a:ext cx="4931328" cy="880973"/>
          </a:xfrm>
        </p:spPr>
        <p:txBody>
          <a:bodyPr>
            <a:normAutofit lnSpcReduction="10000"/>
          </a:bodyPr>
          <a:lstStyle/>
          <a:p>
            <a:r>
              <a:rPr lang="hr-HR" dirty="0">
                <a:solidFill>
                  <a:srgbClr val="A85229"/>
                </a:solidFill>
              </a:rPr>
              <a:t>Provedba integriranog razvojnog programa temeljenog na obnovi kulturne </a:t>
            </a:r>
            <a:r>
              <a:rPr lang="hr-HR" dirty="0" smtClean="0">
                <a:solidFill>
                  <a:srgbClr val="A85229"/>
                </a:solidFill>
              </a:rPr>
              <a:t>baštine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 flipH="1">
            <a:off x="4997116" y="3244334"/>
            <a:ext cx="219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HVALA NA PAŽNJI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664" y="4355319"/>
            <a:ext cx="2146691" cy="673341"/>
          </a:xfrm>
          <a:prstGeom prst="rect">
            <a:avLst/>
          </a:prstGeom>
        </p:spPr>
      </p:pic>
      <p:pic>
        <p:nvPicPr>
          <p:cNvPr id="1030" name="Picture 6" descr="http://sisak.hr/wp-content/uploads/2015/02/gm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129" y="4361884"/>
            <a:ext cx="1938764" cy="77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isak.hr/wp-content/uploads/2015/02/sisak-projekt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352" y="4355319"/>
            <a:ext cx="1939868" cy="67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e-misija.info/wp-content/uploads/2015/09/log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212" y="5782357"/>
            <a:ext cx="1721575" cy="78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upload.wikimedia.org/wikipedia/commons/thumb/c/c9/Coat_of_arms_of_Croatia.svg/220px-Coat_of_arms_of_Croatia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94" y="4128346"/>
            <a:ext cx="861349" cy="113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02" y="4222072"/>
            <a:ext cx="1930953" cy="95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8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401054"/>
            <a:ext cx="5943600" cy="1507958"/>
          </a:xfrm>
        </p:spPr>
        <p:txBody>
          <a:bodyPr>
            <a:noAutofit/>
          </a:bodyPr>
          <a:lstStyle/>
          <a:p>
            <a:r>
              <a:rPr lang="hr-HR" sz="3600" dirty="0"/>
              <a:t>INFO centar industrijske baštine- Holandska kuća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66801" y="1950958"/>
            <a:ext cx="5943600" cy="479379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Vrijednost projekta: 26.200.815,76 </a:t>
            </a:r>
            <a:r>
              <a:rPr lang="hr-HR" dirty="0" err="1"/>
              <a:t>hrk</a:t>
            </a:r>
            <a:endParaRPr lang="hr-H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Bespovratna sredstva:</a:t>
            </a:r>
          </a:p>
          <a:p>
            <a:r>
              <a:rPr lang="hr-HR" dirty="0"/>
              <a:t>       19.986.436,54 </a:t>
            </a:r>
            <a:r>
              <a:rPr lang="hr-HR" dirty="0" err="1"/>
              <a:t>hrk</a:t>
            </a:r>
            <a:endParaRPr lang="hr-H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Vrijeme provedbe: 24 mjeseca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Ministarstvo regionalnoga razvoja i fondova europske unije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Prijavitelj: Grad Sisak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Partneri: Sisak projekti d.o.o. ; Turistička zajednica grada Siska; Gradski muzej Sisak; Gradska galerija </a:t>
            </a:r>
            <a:r>
              <a:rPr lang="hr-HR" dirty="0" err="1"/>
              <a:t>Striegl</a:t>
            </a:r>
            <a:r>
              <a:rPr lang="hr-HR" dirty="0"/>
              <a:t>; Lučka uprava Sisak</a:t>
            </a:r>
          </a:p>
        </p:txBody>
      </p:sp>
      <p:pic>
        <p:nvPicPr>
          <p:cNvPr id="4" name="Slika 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5430" y="1909012"/>
            <a:ext cx="3453063" cy="40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/>
          <a:lstStyle/>
          <a:p>
            <a:pPr algn="ctr"/>
            <a:r>
              <a:rPr lang="hr-HR" dirty="0"/>
              <a:t>Sredstva projekta bit će utrošena za slijedeće aktivnosti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95400" y="1828800"/>
            <a:ext cx="9601200" cy="4114800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Projekt „Info-centar industrijske baštine-Holandska kuća” je integrirani razvojni programa temeljen na obnovi kulturne baštine, objekta </a:t>
            </a:r>
            <a:r>
              <a:rPr lang="hr-HR" b="1" dirty="0"/>
              <a:t>„Holandska kuća“,</a:t>
            </a:r>
            <a:r>
              <a:rPr lang="hr-HR" dirty="0"/>
              <a:t> </a:t>
            </a:r>
            <a:r>
              <a:rPr lang="hr-HR" b="1" dirty="0"/>
              <a:t>upisan kao nepokretno kulturno dobro. </a:t>
            </a:r>
          </a:p>
          <a:p>
            <a:r>
              <a:rPr lang="hr-HR" dirty="0"/>
              <a:t>Integrirani program osim obnove kulturne baštine  sadržava i druge aktivnosti/ulaganja (infrastrukturna i ostala) a to su: </a:t>
            </a:r>
          </a:p>
          <a:p>
            <a:r>
              <a:rPr lang="hr-HR" dirty="0"/>
              <a:t>Obnova i uređenje riječne dizalice </a:t>
            </a:r>
            <a:r>
              <a:rPr lang="hr-HR" dirty="0" err="1"/>
              <a:t>Granik</a:t>
            </a:r>
            <a:endParaRPr lang="hr-HR" dirty="0"/>
          </a:p>
          <a:p>
            <a:r>
              <a:rPr lang="hr-HR" dirty="0"/>
              <a:t>Modernizacija postave izložbe industrijske baštine,  </a:t>
            </a:r>
          </a:p>
          <a:p>
            <a:r>
              <a:rPr lang="hr-HR" dirty="0"/>
              <a:t>Modernizacija Gradske galerije </a:t>
            </a:r>
            <a:r>
              <a:rPr lang="hr-HR" dirty="0" err="1"/>
              <a:t>Striegel</a:t>
            </a:r>
            <a:endParaRPr lang="hr-HR" dirty="0"/>
          </a:p>
          <a:p>
            <a:r>
              <a:rPr lang="hr-HR" dirty="0"/>
              <a:t>Uređenje postave povijesti  riječne plovidbe u Sisku na brodu Bikovo</a:t>
            </a:r>
          </a:p>
          <a:p>
            <a:r>
              <a:rPr lang="hr-HR" dirty="0"/>
              <a:t>Hortikulturno uređenje proširenog obuhvata Holandske kuće i uređenje zelene površine na Gradskoj šetnici</a:t>
            </a:r>
          </a:p>
          <a:p>
            <a:r>
              <a:rPr lang="hr-HR" dirty="0"/>
              <a:t>Obilježavanje ruta industrijske baštine</a:t>
            </a:r>
          </a:p>
          <a:p>
            <a:r>
              <a:rPr lang="hr-HR" dirty="0"/>
              <a:t>Radionice za sudionike </a:t>
            </a:r>
            <a:r>
              <a:rPr lang="hr-HR"/>
              <a:t>te promocija </a:t>
            </a:r>
            <a:r>
              <a:rPr lang="hr-HR" dirty="0"/>
              <a:t>i vidljivost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1082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utjecaj PROJEKTA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Provedba ovog integriranog razvojnog programa izravno će utjecati na povećanje zapošljavanja i gospodarskog razvoja kako u gradu Sisku tako i u regiji</a:t>
            </a:r>
          </a:p>
          <a:p>
            <a:r>
              <a:rPr lang="hr-HR" sz="2800" dirty="0"/>
              <a:t>U razdoblju od dvije godine nakon završetak projekta očekuje se novih 7500  posjetitelja .  </a:t>
            </a:r>
          </a:p>
          <a:p>
            <a:r>
              <a:rPr lang="hr-HR" sz="2800" dirty="0"/>
              <a:t>Do 2020.g. očekuje se  gotovo 18.000  posjetitelja Info-centra Holandska kuća.</a:t>
            </a:r>
          </a:p>
        </p:txBody>
      </p:sp>
    </p:spTree>
    <p:extLst>
      <p:ext uri="{BB962C8B-B14F-4D97-AF65-F5344CB8AC3E}">
        <p14:creationId xmlns:p14="http://schemas.microsoft.com/office/powerpoint/2010/main" val="24250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29600" y="675938"/>
            <a:ext cx="3474720" cy="1361409"/>
          </a:xfrm>
        </p:spPr>
        <p:txBody>
          <a:bodyPr>
            <a:normAutofit/>
          </a:bodyPr>
          <a:lstStyle/>
          <a:p>
            <a:r>
              <a:rPr lang="hr-HR" sz="3600" dirty="0"/>
              <a:t>Sadašnje stanje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29600" y="2037347"/>
            <a:ext cx="3474720" cy="3759559"/>
          </a:xfrm>
        </p:spPr>
        <p:txBody>
          <a:bodyPr>
            <a:normAutofit fontScale="925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hr-HR" sz="2800" dirty="0">
                <a:solidFill>
                  <a:srgbClr val="514A40"/>
                </a:solidFill>
              </a:rPr>
              <a:t>Obnovom i uređenjem “Holandske kuće” kao prezentacijskog centra industrijske baštine Siska do sada neiskorišteno zdanje biti će preobraženo u moderni multimedijalni centar</a:t>
            </a:r>
          </a:p>
          <a:p>
            <a:endParaRPr lang="hr-H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62" y="3279434"/>
            <a:ext cx="3297513" cy="248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95001" y="990878"/>
            <a:ext cx="2519514" cy="188963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5" y="3279434"/>
            <a:ext cx="3143958" cy="235796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58" y="677980"/>
            <a:ext cx="3356630" cy="251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50076" y="2382475"/>
            <a:ext cx="3474720" cy="3871519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hr-HR" sz="2800" b="0" cap="none" dirty="0">
                <a:solidFill>
                  <a:srgbClr val="514A40"/>
                </a:solidFill>
                <a:effectLst/>
                <a:ea typeface="+mn-ea"/>
                <a:cs typeface="+mn-cs"/>
              </a:rPr>
              <a:t>Obnova objekta značit će početak preobrazbe centra grada kao i promjenu percepcije grada Siska kao “grada prljave industrije” i tranzitnog turističkog mjesta u atraktivnu i sadržajnu kulturno-turističku destinaciju 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8" y="818546"/>
            <a:ext cx="3254928" cy="2228485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12" y="3166913"/>
            <a:ext cx="2511688" cy="308708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07" y="3166913"/>
            <a:ext cx="3858935" cy="288642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529" y="818546"/>
            <a:ext cx="3357583" cy="2228485"/>
          </a:xfrm>
          <a:prstGeom prst="rect">
            <a:avLst/>
          </a:prstGeom>
        </p:spPr>
      </p:pic>
      <p:sp>
        <p:nvSpPr>
          <p:cNvPr id="11" name="Naslov 1"/>
          <p:cNvSpPr txBox="1">
            <a:spLocks/>
          </p:cNvSpPr>
          <p:nvPr/>
        </p:nvSpPr>
        <p:spPr>
          <a:xfrm>
            <a:off x="8050076" y="973524"/>
            <a:ext cx="3474720" cy="1361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dirty="0" err="1"/>
              <a:t>OBNova</a:t>
            </a:r>
            <a:r>
              <a:rPr lang="hr-HR" sz="3600" dirty="0"/>
              <a:t> objekta</a:t>
            </a:r>
          </a:p>
        </p:txBody>
      </p:sp>
    </p:spTree>
    <p:extLst>
      <p:ext uri="{BB962C8B-B14F-4D97-AF65-F5344CB8AC3E}">
        <p14:creationId xmlns:p14="http://schemas.microsoft.com/office/powerpoint/2010/main" val="237980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401054"/>
            <a:ext cx="5943600" cy="1629082"/>
          </a:xfrm>
        </p:spPr>
        <p:txBody>
          <a:bodyPr>
            <a:noAutofit/>
          </a:bodyPr>
          <a:lstStyle/>
          <a:p>
            <a:r>
              <a:rPr lang="hr-HR" sz="4000" dirty="0"/>
              <a:t>Namjene prostora u holandskoj kući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66800" y="2097248"/>
            <a:ext cx="6376736" cy="419449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FF0000"/>
                </a:solidFill>
              </a:rPr>
              <a:t>1 kat:</a:t>
            </a:r>
            <a:r>
              <a:rPr lang="hr-HR" sz="1600" dirty="0"/>
              <a:t> Multimedijalni postav izložbe industrijske baštine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FF0000"/>
                </a:solidFill>
              </a:rPr>
              <a:t>2 kat: </a:t>
            </a:r>
            <a:r>
              <a:rPr lang="it-IT" sz="1600" dirty="0" err="1"/>
              <a:t>postav</a:t>
            </a:r>
            <a:r>
              <a:rPr lang="hr-HR" sz="1600" dirty="0"/>
              <a:t>E</a:t>
            </a:r>
            <a:r>
              <a:rPr lang="it-IT" sz="1600" dirty="0"/>
              <a:t> </a:t>
            </a:r>
            <a:r>
              <a:rPr lang="it-IT" sz="1600" dirty="0" err="1"/>
              <a:t>izložbe</a:t>
            </a:r>
            <a:r>
              <a:rPr lang="it-IT" sz="1600" dirty="0"/>
              <a:t> </a:t>
            </a:r>
            <a:r>
              <a:rPr lang="it-IT" sz="1600" dirty="0" err="1"/>
              <a:t>Galerije</a:t>
            </a:r>
            <a:r>
              <a:rPr lang="it-IT" sz="1600" dirty="0"/>
              <a:t> </a:t>
            </a:r>
            <a:r>
              <a:rPr lang="it-IT" sz="1600" dirty="0" err="1"/>
              <a:t>Striegl</a:t>
            </a:r>
            <a:endParaRPr lang="hr-HR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FF0000"/>
                </a:solidFill>
              </a:rPr>
              <a:t>3 kat:</a:t>
            </a:r>
            <a:r>
              <a:rPr lang="hr-HR" sz="1600" dirty="0"/>
              <a:t> Izložba jedinstvene zbirke ploča i audio uređaja Velimir </a:t>
            </a:r>
            <a:r>
              <a:rPr lang="hr-HR" sz="1600" dirty="0" err="1"/>
              <a:t>Kraker</a:t>
            </a:r>
            <a:endParaRPr lang="hr-HR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FF0000"/>
                </a:solidFill>
              </a:rPr>
              <a:t>Potkrovlje:  </a:t>
            </a:r>
            <a:r>
              <a:rPr lang="pl-PL" sz="1600" dirty="0"/>
              <a:t>multimedijalna dvorana za projekcije i prezentacije te čitaonica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0000"/>
                </a:solidFill>
              </a:rPr>
              <a:t>Prizemlje: </a:t>
            </a:r>
            <a:r>
              <a:rPr lang="pl-PL" sz="1600" dirty="0"/>
              <a:t>info točkA i suvenirnicA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0000"/>
                </a:solidFill>
              </a:rPr>
              <a:t>Podrum:</a:t>
            </a:r>
            <a:r>
              <a:rPr lang="pl-PL" sz="1600" dirty="0"/>
              <a:t>	multimedijalni prostor sa uključenim 3D projekcijskim prostorom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0000"/>
                </a:solidFill>
              </a:rPr>
              <a:t>Dogradnja aneksa: </a:t>
            </a:r>
            <a:r>
              <a:rPr lang="pl-PL" sz="1600" dirty="0"/>
              <a:t>izgradnja novog objekta površine 400 m2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0000"/>
                </a:solidFill>
              </a:rPr>
              <a:t>Uređenje broda biokovo: </a:t>
            </a:r>
            <a:r>
              <a:rPr lang="pl-PL" sz="1600" dirty="0"/>
              <a:t>obnovljen i uređen RB biokovo</a:t>
            </a:r>
            <a:endParaRPr lang="pl-PL" sz="16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0000"/>
                </a:solidFill>
              </a:rPr>
              <a:t>Uređenje Dizalice granik: </a:t>
            </a:r>
            <a:r>
              <a:rPr lang="pl-PL" sz="1600" dirty="0"/>
              <a:t>uređena dizalica granik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0000"/>
                </a:solidFill>
              </a:rPr>
              <a:t>Uređenje okoliša: </a:t>
            </a:r>
            <a:r>
              <a:rPr lang="pl-PL" sz="1600" dirty="0"/>
              <a:t>1100 m2 okoliša u nepsorednoj blizini objekta</a:t>
            </a:r>
            <a:endParaRPr lang="hr-HR" sz="16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16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633" y="1909012"/>
            <a:ext cx="3926549" cy="317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790074"/>
          </a:xfrm>
        </p:spPr>
        <p:txBody>
          <a:bodyPr/>
          <a:lstStyle/>
          <a:p>
            <a:r>
              <a:rPr lang="hr-HR" dirty="0"/>
              <a:t>Prizemlje u holandskoj kući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25" y="1591239"/>
            <a:ext cx="6976635" cy="3555205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295400" y="1524000"/>
            <a:ext cx="2454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Prizemlje Holandske kuće biti će opremljeno kao Info centar i </a:t>
            </a:r>
            <a:r>
              <a:rPr lang="hr-HR" sz="2400" dirty="0" err="1"/>
              <a:t>suvenirnica</a:t>
            </a:r>
            <a:r>
              <a:rPr lang="hr-HR" sz="2400" dirty="0"/>
              <a:t> koje će služiti kao prva točka upoznavanja posjetitelja </a:t>
            </a: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93486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d Lin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Poslovna prezentacija s crnom trakom (široki zaslon)</Template>
  <TotalTime>0</TotalTime>
  <Words>724</Words>
  <Application>Microsoft Office PowerPoint</Application>
  <PresentationFormat>Prilagođeno</PresentationFormat>
  <Paragraphs>79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1" baseType="lpstr">
      <vt:lpstr>Red Line Business 16x9</vt:lpstr>
      <vt:lpstr>PowerPointova prezentacija</vt:lpstr>
      <vt:lpstr>26 milijuna kuna za razvoj turizma temeljenog na industrijskoj baštini </vt:lpstr>
      <vt:lpstr>INFO centar industrijske baštine- Holandska kuća</vt:lpstr>
      <vt:lpstr>Sredstva projekta bit će utrošena za slijedeće aktivnosti</vt:lpstr>
      <vt:lpstr>utjecaj PROJEKTA </vt:lpstr>
      <vt:lpstr>Sadašnje stanje</vt:lpstr>
      <vt:lpstr>Obnova objekta značit će početak preobrazbe centra grada kao i promjenu percepcije grada Siska kao “grada prljave industrije” i tranzitnog turističkog mjesta u atraktivnu i sadržajnu kulturno-turističku destinaciju </vt:lpstr>
      <vt:lpstr>Namjene prostora u holandskoj kući</vt:lpstr>
      <vt:lpstr>Prizemlje u holandskoj kući</vt:lpstr>
      <vt:lpstr>1 kat u holandskoj kući</vt:lpstr>
      <vt:lpstr>2 kat u holandskoj kući</vt:lpstr>
      <vt:lpstr>3 kat u holandskoj kući</vt:lpstr>
      <vt:lpstr>Potkrovlje u holandskoj kući</vt:lpstr>
      <vt:lpstr>Podrum u holandskoj kući</vt:lpstr>
      <vt:lpstr>UREĐENJE PARKA I OKOLIŠA</vt:lpstr>
      <vt:lpstr>Dizalica granik</vt:lpstr>
      <vt:lpstr>Brod biokovo</vt:lpstr>
      <vt:lpstr>Lokacije industrijske baštine</vt:lpstr>
      <vt:lpstr>Biciklističke staze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2016-08-08T11:49:36Z</dcterms:created>
  <dcterms:modified xsi:type="dcterms:W3CDTF">2016-08-17T13:30:58Z</dcterms:modified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