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23"/>
    <a:srgbClr val="EC1D25"/>
    <a:srgbClr val="053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D1C4-760E-40E7-B7E4-94322C6AB9ED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7123D-4832-4626-AB9E-00E6DACAE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42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7123D-4832-4626-AB9E-00E6DACAE66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93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571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46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1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28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9690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22530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0791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95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70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89776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97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3CC242-8AFF-46CB-8DF7-6B9D82B45230}" type="datetimeFigureOut">
              <a:rPr lang="hr-HR" smtClean="0"/>
              <a:t>12.7.2018.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7B1E7-0484-4C95-90C5-E76752C4135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498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286" y="373321"/>
            <a:ext cx="1470719" cy="9868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9905" y="1360174"/>
            <a:ext cx="19194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rgbClr val="05358A"/>
                </a:solidFill>
              </a:rPr>
              <a:t>Europska unija</a:t>
            </a:r>
          </a:p>
          <a:p>
            <a:pPr algn="ctr"/>
            <a:r>
              <a:rPr lang="hr-HR" sz="1200" b="1" dirty="0" smtClean="0">
                <a:solidFill>
                  <a:srgbClr val="05358A"/>
                </a:solidFill>
              </a:rPr>
              <a:t>„Zajedno do EU fondova”</a:t>
            </a:r>
            <a:endParaRPr lang="hr-HR" sz="1200" b="1" dirty="0">
              <a:solidFill>
                <a:srgbClr val="05358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"/>
          <a:stretch/>
        </p:blipFill>
        <p:spPr>
          <a:xfrm>
            <a:off x="9294624" y="2129051"/>
            <a:ext cx="1342191" cy="1275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6" b="11749"/>
          <a:stretch/>
        </p:blipFill>
        <p:spPr>
          <a:xfrm>
            <a:off x="10516827" y="2129051"/>
            <a:ext cx="1425656" cy="12692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568" y="6073052"/>
            <a:ext cx="2406928" cy="547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568" y="3722688"/>
            <a:ext cx="1248884" cy="12488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849" y="5081118"/>
            <a:ext cx="1913026" cy="9154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42" y="3765054"/>
            <a:ext cx="655123" cy="10107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27888" y="4744303"/>
            <a:ext cx="12094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GRAD</a:t>
            </a:r>
            <a:r>
              <a:rPr lang="hr-HR" sz="1300" b="1" dirty="0" smtClean="0"/>
              <a:t> </a:t>
            </a:r>
            <a:r>
              <a:rPr lang="hr-HR" sz="1200" b="1" dirty="0" smtClean="0"/>
              <a:t>SISAK</a:t>
            </a:r>
            <a:endParaRPr lang="hr-HR" sz="12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48"/>
          <a:stretch/>
        </p:blipFill>
        <p:spPr>
          <a:xfrm>
            <a:off x="660647" y="209070"/>
            <a:ext cx="3984737" cy="13740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25" y="1411424"/>
            <a:ext cx="3839478" cy="36423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54" r="916"/>
          <a:stretch/>
        </p:blipFill>
        <p:spPr>
          <a:xfrm>
            <a:off x="660647" y="1249575"/>
            <a:ext cx="2280440" cy="14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14275" y="477127"/>
            <a:ext cx="53087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Operativni program </a:t>
            </a:r>
          </a:p>
          <a:p>
            <a:pPr algn="ctr"/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Učinkoviti ljudski potencijali </a:t>
            </a:r>
          </a:p>
          <a:p>
            <a:pPr algn="ctr"/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2014.-2020.</a:t>
            </a:r>
            <a:endParaRPr lang="hr-HR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561" y="3034821"/>
            <a:ext cx="7019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Program zapošljavanja žena „Zaželi!”</a:t>
            </a:r>
            <a:endParaRPr lang="hr-HR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3810" y="5097103"/>
            <a:ext cx="580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Okreni pedalu, pokreni promjenu</a:t>
            </a:r>
          </a:p>
          <a:p>
            <a:pPr algn="ctr"/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Pomoć starijim i nemoćnim osobama</a:t>
            </a:r>
            <a:endParaRPr lang="hr-HR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827" y="326874"/>
            <a:ext cx="1755880" cy="18431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33"/>
          <a:stretch/>
        </p:blipFill>
        <p:spPr>
          <a:xfrm>
            <a:off x="1575600" y="2547275"/>
            <a:ext cx="2737093" cy="95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93"/>
          <a:stretch/>
        </p:blipFill>
        <p:spPr>
          <a:xfrm>
            <a:off x="1532903" y="3285822"/>
            <a:ext cx="1648325" cy="10268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95" y="4421404"/>
            <a:ext cx="2268126" cy="215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4696" y="504085"/>
            <a:ext cx="69930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NOSITELJ PROJEKTA:</a:t>
            </a:r>
          </a:p>
          <a:p>
            <a:pPr algn="ctr"/>
            <a:endParaRPr lang="hr-HR" sz="10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Hrvatski Crveni križ </a:t>
            </a:r>
          </a:p>
          <a:p>
            <a:pPr algn="ctr"/>
            <a:endParaRPr lang="hr-HR" sz="8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Gradsko društvo Crvenog križa Sisak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1430" y="5595659"/>
            <a:ext cx="101125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900" b="1" dirty="0" smtClean="0">
                <a:solidFill>
                  <a:srgbClr val="F8B32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VRIJEDNOST PROJEKTA:   1.508.425,00 kn </a:t>
            </a:r>
            <a:endParaRPr lang="hr-HR" sz="3900" b="1" dirty="0">
              <a:solidFill>
                <a:srgbClr val="F8B32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0737" y="2864509"/>
            <a:ext cx="811151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PARTNERI U PROJEKTU:</a:t>
            </a:r>
          </a:p>
          <a:p>
            <a:pPr algn="ctr"/>
            <a:endParaRPr lang="hr-HR" sz="10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Hrvatski zavod za zapošljavanje, područna služba Sisak</a:t>
            </a:r>
          </a:p>
          <a:p>
            <a:pPr algn="ctr"/>
            <a:endParaRPr lang="hr-HR" sz="8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Centar za socijalnu skrb Sisak</a:t>
            </a:r>
          </a:p>
          <a:p>
            <a:pPr algn="ctr"/>
            <a:endParaRPr lang="hr-HR" sz="8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Grad Sisak</a:t>
            </a:r>
            <a:endParaRPr lang="hr-HR" sz="2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7899" y="1869743"/>
            <a:ext cx="6468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 dirty="0">
                <a:solidFill>
                  <a:srgbClr val="F8B323"/>
                </a:solidFill>
                <a:latin typeface="Euphemia" panose="020B0503040102020104" pitchFamily="34" charset="0"/>
              </a:rPr>
              <a:t>n</a:t>
            </a:r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ezaposleno je 1996 žena</a:t>
            </a:r>
            <a:r>
              <a:rPr lang="hr-HR" sz="2400" b="1" dirty="0" smtClean="0">
                <a:latin typeface="Euphemia" panose="020B0503040102020104" pitchFamily="34" charset="0"/>
              </a:rPr>
              <a:t>, a od tog broja:</a:t>
            </a:r>
          </a:p>
          <a:p>
            <a:pPr algn="ctr"/>
            <a:endParaRPr lang="hr-HR" sz="1600" b="1" dirty="0" smtClean="0">
              <a:latin typeface="Euphemia" panose="020B05030401020201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190 žena bez završene osnovne škole</a:t>
            </a:r>
          </a:p>
          <a:p>
            <a:pPr algn="ctr"/>
            <a:endParaRPr lang="hr-HR" sz="800" b="1" dirty="0" smtClean="0">
              <a:solidFill>
                <a:srgbClr val="F8B323"/>
              </a:solidFill>
              <a:latin typeface="Euphemia" panose="020B05030401020201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454 žene sa završenom osnovnom školom</a:t>
            </a:r>
          </a:p>
          <a:p>
            <a:pPr algn="ctr"/>
            <a:endParaRPr lang="hr-HR" sz="800" b="1" dirty="0" smtClean="0">
              <a:latin typeface="Euphemia" panose="020B05030401020201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hr-HR" sz="2400" b="1" dirty="0" smtClean="0">
                <a:latin typeface="Euphemia" panose="020B0503040102020104" pitchFamily="34" charset="0"/>
              </a:rPr>
              <a:t>1117 žena sa završenom srednjom žkolom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8300" y="763433"/>
            <a:ext cx="4906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latin typeface="Euphemia" panose="020B0503040102020104" pitchFamily="34" charset="0"/>
              </a:rPr>
              <a:t>NA PODRUČJU GRADA SISKA</a:t>
            </a:r>
            <a:endParaRPr lang="hr-HR" sz="2800" b="1" dirty="0"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7019" y="5375221"/>
            <a:ext cx="736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latin typeface="Euphemia" panose="020B0503040102020104" pitchFamily="34" charset="0"/>
              </a:rPr>
              <a:t>živi 9222 stanovnika u dobi od 65 godina ili starijih</a:t>
            </a:r>
            <a:endParaRPr lang="hr-HR" sz="2400" b="1" dirty="0">
              <a:latin typeface="Euphemia" panose="020B05030401020201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0768" y="5927719"/>
            <a:ext cx="409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uphemia" panose="020B0503040102020104" pitchFamily="34" charset="0"/>
              </a:rPr>
              <a:t>Izvor: Hrvatski zavod za statistiku, popis iz 2011.</a:t>
            </a:r>
            <a:endParaRPr lang="hr-HR" sz="1400" dirty="0">
              <a:latin typeface="Euphemia" panose="020B05030401020201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2300" y="3945734"/>
            <a:ext cx="4674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uphemia" panose="020B0503040102020104" pitchFamily="34" charset="0"/>
              </a:rPr>
              <a:t>Izvor: Hrvatski zavod za zapošljavanje, 31. srpnja 2017.</a:t>
            </a:r>
            <a:endParaRPr lang="hr-HR" sz="1400" dirty="0">
              <a:latin typeface="Euphemia" panose="020B05030401020201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0736" y="882499"/>
            <a:ext cx="2898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FAZE PROJEKTA:</a:t>
            </a:r>
            <a:endParaRPr lang="hr-HR" sz="28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8494" y="2332540"/>
            <a:ext cx="8911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Euphemia" panose="020B0503040102020104" pitchFamily="34" charset="0"/>
              </a:rPr>
              <a:t>I. FAZA: priprema (trajanje 2 mjeseca)</a:t>
            </a:r>
          </a:p>
          <a:p>
            <a:endParaRPr lang="hr-HR" sz="2400" b="1" dirty="0">
              <a:latin typeface="Euphemia" panose="020B0503040102020104" pitchFamily="34" charset="0"/>
            </a:endParaRPr>
          </a:p>
          <a:p>
            <a:r>
              <a:rPr lang="hr-HR" sz="2400" b="1" dirty="0" smtClean="0">
                <a:latin typeface="Euphemia" panose="020B0503040102020104" pitchFamily="34" charset="0"/>
              </a:rPr>
              <a:t>II: FAZA: zapošljavanje žena i njihov direktan rad </a:t>
            </a:r>
          </a:p>
          <a:p>
            <a:r>
              <a:rPr lang="hr-HR" sz="2400" b="1" dirty="0">
                <a:latin typeface="Euphemia" panose="020B0503040102020104" pitchFamily="34" charset="0"/>
              </a:rPr>
              <a:t> </a:t>
            </a:r>
            <a:r>
              <a:rPr lang="hr-HR" sz="2400" b="1" dirty="0" smtClean="0">
                <a:latin typeface="Euphemia" panose="020B0503040102020104" pitchFamily="34" charset="0"/>
              </a:rPr>
              <a:t>       s potrebitim korisnicima (trajanje 24 mjeseca)</a:t>
            </a:r>
          </a:p>
          <a:p>
            <a:endParaRPr lang="hr-HR" sz="2400" b="1" dirty="0" smtClean="0">
              <a:latin typeface="Euphemia" panose="020B0503040102020104" pitchFamily="34" charset="0"/>
            </a:endParaRPr>
          </a:p>
          <a:p>
            <a:r>
              <a:rPr lang="hr-HR" sz="2400" b="1" dirty="0" smtClean="0">
                <a:latin typeface="Euphemia" panose="020B0503040102020104" pitchFamily="34" charset="0"/>
              </a:rPr>
              <a:t>III: FAZA: obrazovanje žena (trajanje 4 mjeseca)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6900" y="5691116"/>
            <a:ext cx="5071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latin typeface="Euphemia" panose="020B0503040102020104" pitchFamily="34" charset="0"/>
              </a:rPr>
              <a:t>*</a:t>
            </a:r>
            <a:r>
              <a:rPr lang="hr-HR" b="1" dirty="0" smtClean="0">
                <a:latin typeface="Euphemia" panose="020B0503040102020104" pitchFamily="34" charset="0"/>
              </a:rPr>
              <a:t> Čitavo vijeme trajanja projekta osiguravat će se </a:t>
            </a:r>
          </a:p>
          <a:p>
            <a:r>
              <a:rPr lang="hr-HR" b="1" dirty="0" smtClean="0">
                <a:latin typeface="Euphemia" panose="020B0503040102020104" pitchFamily="34" charset="0"/>
              </a:rPr>
              <a:t>  transparentnost i promidžba, te logistika </a:t>
            </a:r>
          </a:p>
          <a:p>
            <a:r>
              <a:rPr lang="hr-HR" b="1" dirty="0" smtClean="0">
                <a:latin typeface="Euphemia" panose="020B0503040102020104" pitchFamily="34" charset="0"/>
              </a:rPr>
              <a:t>  neophodna za provedbu sve tri faze.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418155" y="2598891"/>
            <a:ext cx="3645073" cy="1427916"/>
          </a:xfrm>
          <a:prstGeom prst="ellipse">
            <a:avLst/>
          </a:prstGeom>
          <a:solidFill>
            <a:srgbClr val="F8B32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EC1D2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0346" y="3050583"/>
            <a:ext cx="3006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  <a:latin typeface="Euphemia" panose="020B0503040102020104" pitchFamily="34" charset="0"/>
              </a:rPr>
              <a:t>II. FAZA PROJEKTA:</a:t>
            </a:r>
            <a:endParaRPr lang="hr-HR" sz="2800" b="1" dirty="0">
              <a:solidFill>
                <a:schemeClr val="bg1"/>
              </a:solidFill>
              <a:latin typeface="Euphemia" panose="020B05030401020201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59124" y="4793364"/>
            <a:ext cx="1953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Euphemia" panose="020B0503040102020104" pitchFamily="34" charset="0"/>
              </a:rPr>
              <a:t>ZAPOSLENO</a:t>
            </a:r>
            <a:endParaRPr lang="hr-HR" sz="2400" b="1" dirty="0">
              <a:latin typeface="Euphemia" panose="020B05030401020201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3302" y="4971572"/>
            <a:ext cx="9012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6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6</a:t>
            </a:r>
            <a:endParaRPr lang="hr-HR" sz="96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2623" y="5335681"/>
            <a:ext cx="923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ŽENA</a:t>
            </a:r>
            <a:endParaRPr lang="hr-HR" sz="24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2623" y="5825598"/>
            <a:ext cx="2124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latin typeface="Euphemia" panose="020B0503040102020104" pitchFamily="34" charset="0"/>
              </a:rPr>
              <a:t>n</a:t>
            </a:r>
            <a:r>
              <a:rPr lang="hr-HR" b="1" dirty="0" smtClean="0">
                <a:latin typeface="Euphemia" panose="020B0503040102020104" pitchFamily="34" charset="0"/>
              </a:rPr>
              <a:t>a širem području </a:t>
            </a:r>
          </a:p>
          <a:p>
            <a:r>
              <a:rPr lang="hr-HR" b="1" dirty="0" smtClean="0">
                <a:latin typeface="Euphemia" panose="020B0503040102020104" pitchFamily="34" charset="0"/>
              </a:rPr>
              <a:t>Grada Siska</a:t>
            </a:r>
            <a:endParaRPr lang="hr-HR" b="1" dirty="0">
              <a:latin typeface="Euphemia" panose="020B05030401020201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4555" y="814632"/>
            <a:ext cx="1683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OSIGURANA </a:t>
            </a:r>
          </a:p>
          <a:p>
            <a:pPr algn="r"/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POMO</a:t>
            </a:r>
            <a:r>
              <a:rPr lang="hr-HR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Ć </a:t>
            </a:r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U </a:t>
            </a:r>
          </a:p>
          <a:p>
            <a:pPr algn="r"/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KU</a:t>
            </a:r>
            <a:r>
              <a:rPr lang="hr-HR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Ć</a:t>
            </a:r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I ZA </a:t>
            </a:r>
            <a:endParaRPr lang="hr-HR" sz="2000" b="1" dirty="0">
              <a:latin typeface="Euphemia" panose="020B0503040102020104" pitchFamily="34" charset="0"/>
              <a:ea typeface="Batang" panose="02030600000101010101" pitchFamily="18" charset="-127"/>
            </a:endParaRPr>
          </a:p>
          <a:p>
            <a:pPr algn="r"/>
            <a:r>
              <a:rPr lang="hr-HR" sz="2000" b="1" dirty="0" smtClean="0">
                <a:latin typeface="Euphemia" panose="020B0503040102020104" pitchFamily="34" charset="0"/>
                <a:ea typeface="Batang" panose="02030600000101010101" pitchFamily="18" charset="-127"/>
              </a:rPr>
              <a:t>MINIMALNO </a:t>
            </a:r>
            <a:endParaRPr lang="hr-HR" sz="2000" b="1" dirty="0">
              <a:latin typeface="Euphemia" panose="020B0503040102020104" pitchFamily="34" charset="0"/>
              <a:ea typeface="Batang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7891" y="647933"/>
            <a:ext cx="16305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6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60</a:t>
            </a:r>
            <a:endParaRPr lang="hr-HR" sz="96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34235" y="985650"/>
            <a:ext cx="185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POTREBITIH</a:t>
            </a:r>
          </a:p>
          <a:p>
            <a:r>
              <a:rPr lang="hr-HR" sz="24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KORISNIKA</a:t>
            </a:r>
            <a:endParaRPr lang="hr-HR" sz="24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2112" y="1898535"/>
            <a:ext cx="24209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Doprinos očuvanju </a:t>
            </a:r>
          </a:p>
          <a:p>
            <a:pPr algn="ctr"/>
            <a:r>
              <a:rPr lang="hr-HR" sz="2000" b="1" dirty="0">
                <a:latin typeface="Euphemia" panose="020B0503040102020104" pitchFamily="34" charset="0"/>
              </a:rPr>
              <a:t>p</a:t>
            </a:r>
            <a:r>
              <a:rPr lang="hr-HR" sz="2000" b="1" dirty="0" smtClean="0">
                <a:latin typeface="Euphemia" panose="020B0503040102020104" pitchFamily="34" charset="0"/>
              </a:rPr>
              <a:t>rirode i širenju 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ekološke svijesti</a:t>
            </a:r>
            <a:endParaRPr lang="hr-HR" sz="2000" b="1" dirty="0">
              <a:latin typeface="Euphemia" panose="020B05030401020201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1952" y="4026807"/>
            <a:ext cx="361554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Zastupanje osnovnih vrijednosti</a:t>
            </a:r>
          </a:p>
          <a:p>
            <a:pPr algn="ctr"/>
            <a:r>
              <a:rPr lang="hr-HR" sz="2000" b="1" dirty="0">
                <a:latin typeface="Euphemia" panose="020B0503040102020104" pitchFamily="34" charset="0"/>
              </a:rPr>
              <a:t>n</a:t>
            </a:r>
            <a:r>
              <a:rPr lang="hr-HR" sz="2000" b="1" dirty="0" smtClean="0">
                <a:latin typeface="Euphemia" panose="020B0503040102020104" pitchFamily="34" charset="0"/>
              </a:rPr>
              <a:t>a kojima se temelji postojanje 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Europske Unije i rad 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Hrvatskog Crvenog križa:</a:t>
            </a:r>
          </a:p>
          <a:p>
            <a:pPr algn="ctr"/>
            <a:endParaRPr lang="hr-HR" sz="800" b="1" dirty="0" smtClean="0">
              <a:solidFill>
                <a:srgbClr val="EC1D25"/>
              </a:solidFill>
              <a:latin typeface="Euphemia" panose="020B0503040102020104" pitchFamily="34" charset="0"/>
            </a:endParaRPr>
          </a:p>
          <a:p>
            <a:pPr algn="ctr"/>
            <a:r>
              <a:rPr lang="hr-HR" sz="2000" b="1" dirty="0" smtClean="0">
                <a:solidFill>
                  <a:srgbClr val="EC1D25"/>
                </a:solidFill>
                <a:latin typeface="Euphemia" panose="020B0503040102020104" pitchFamily="34" charset="0"/>
              </a:rPr>
              <a:t> </a:t>
            </a:r>
            <a:r>
              <a:rPr lang="hr-HR" sz="20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HUMANOST, NEPRISTRANOST</a:t>
            </a:r>
          </a:p>
          <a:p>
            <a:pPr algn="ctr"/>
            <a:endParaRPr lang="hr-HR" sz="800" b="1" dirty="0" smtClean="0">
              <a:solidFill>
                <a:schemeClr val="accent2">
                  <a:lumMod val="50000"/>
                </a:schemeClr>
              </a:solidFill>
              <a:latin typeface="Euphemia" panose="020B0503040102020104" pitchFamily="34" charset="0"/>
            </a:endParaRPr>
          </a:p>
          <a:p>
            <a:pPr algn="ctr"/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  <a:latin typeface="Euphemia" panose="020B0503040102020104" pitchFamily="34" charset="0"/>
              </a:rPr>
              <a:t>DOBROVOLJNOST, </a:t>
            </a:r>
            <a:r>
              <a:rPr lang="hr-HR" sz="20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JEDINSTVO</a:t>
            </a:r>
            <a:endParaRPr lang="hr-HR" sz="20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013831" y="2748304"/>
            <a:ext cx="3645073" cy="1427916"/>
          </a:xfrm>
          <a:prstGeom prst="ellipse">
            <a:avLst/>
          </a:prstGeom>
          <a:solidFill>
            <a:srgbClr val="F8B32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EC1D2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4262" y="3199996"/>
            <a:ext cx="310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  <a:latin typeface="Euphemia" panose="020B0503040102020104" pitchFamily="34" charset="0"/>
              </a:rPr>
              <a:t>EDUKACIJA ŽENA:</a:t>
            </a:r>
            <a:endParaRPr lang="hr-HR" sz="2800" b="1" dirty="0">
              <a:solidFill>
                <a:schemeClr val="bg1"/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0881" y="2366556"/>
            <a:ext cx="39807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Izlazak iz kategorije teško 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zapošljivih i povećanje 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mogućnosti daljeg zapošljavanja</a:t>
            </a:r>
            <a:endParaRPr lang="hr-HR" sz="2000" b="1" dirty="0">
              <a:latin typeface="Euphemia" panose="020B05030401020201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3831" y="5014620"/>
            <a:ext cx="42888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korištenja mjere</a:t>
            </a:r>
          </a:p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Hrvatskog zavoda za zapošljavanje</a:t>
            </a:r>
          </a:p>
          <a:p>
            <a:pPr algn="ctr"/>
            <a:r>
              <a:rPr lang="hr-HR" sz="2000" b="1" dirty="0">
                <a:latin typeface="Euphemia" panose="020B0503040102020104" pitchFamily="34" charset="0"/>
              </a:rPr>
              <a:t>z</a:t>
            </a:r>
            <a:r>
              <a:rPr lang="hr-HR" sz="2000" b="1" dirty="0" smtClean="0">
                <a:latin typeface="Euphemia" panose="020B0503040102020104" pitchFamily="34" charset="0"/>
              </a:rPr>
              <a:t>a samozapošljavanjem </a:t>
            </a:r>
            <a:endParaRPr lang="hr-HR" sz="2000" b="1" dirty="0">
              <a:latin typeface="Euphemia" panose="020B05030401020201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4326" y="732880"/>
            <a:ext cx="58269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ORGANIZIRANA JE NA</a:t>
            </a:r>
          </a:p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PUČKOM OTVORENOM UČULIŠTU </a:t>
            </a:r>
          </a:p>
          <a:p>
            <a:pPr algn="ctr"/>
            <a:r>
              <a:rPr lang="hr-HR" sz="28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U KUTINI</a:t>
            </a:r>
            <a:endParaRPr lang="hr-HR" sz="28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0369" y="4660677"/>
            <a:ext cx="438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dirty="0" smtClean="0">
                <a:latin typeface="Euphemia" panose="020B0503040102020104" pitchFamily="34" charset="0"/>
              </a:rPr>
              <a:t>Jačanje samopouzdanja žena i </a:t>
            </a:r>
          </a:p>
          <a:p>
            <a:pPr algn="ctr"/>
            <a:r>
              <a:rPr lang="hr-HR" sz="2000" b="1" dirty="0">
                <a:latin typeface="Euphemia" panose="020B0503040102020104" pitchFamily="34" charset="0"/>
              </a:rPr>
              <a:t>p</a:t>
            </a:r>
            <a:r>
              <a:rPr lang="hr-HR" sz="2000" b="1" dirty="0" smtClean="0">
                <a:latin typeface="Euphemia" panose="020B0503040102020104" pitchFamily="34" charset="0"/>
              </a:rPr>
              <a:t>oticanje svijesti o svojoj vrijednosti</a:t>
            </a:r>
            <a:endParaRPr lang="hr-HR" sz="2000" b="1" dirty="0">
              <a:latin typeface="Euphemia" panose="020B05030401020201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41992" y="882499"/>
            <a:ext cx="4477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KONTROLA I EVALUACIJA:</a:t>
            </a:r>
            <a:endParaRPr lang="hr-HR" sz="28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1505" y="2767365"/>
            <a:ext cx="6368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smtClean="0">
                <a:solidFill>
                  <a:schemeClr val="accent2">
                    <a:lumMod val="50000"/>
                  </a:schemeClr>
                </a:solidFill>
                <a:latin typeface="Euphemia" panose="020B0503040102020104" pitchFamily="34" charset="0"/>
              </a:rPr>
              <a:t>- Službene </a:t>
            </a:r>
            <a:r>
              <a:rPr lang="hr-HR" sz="2400" b="1" dirty="0" smtClean="0">
                <a:latin typeface="Euphemia" panose="020B0503040102020104" pitchFamily="34" charset="0"/>
              </a:rPr>
              <a:t>provjere i izvješća</a:t>
            </a:r>
          </a:p>
          <a:p>
            <a:endParaRPr lang="hr-HR" sz="2400" b="1" dirty="0">
              <a:latin typeface="Euphemia" panose="020B0503040102020104" pitchFamily="34" charset="0"/>
            </a:endParaRPr>
          </a:p>
          <a:p>
            <a:r>
              <a:rPr lang="hr-HR" sz="2400" b="1" dirty="0" smtClean="0">
                <a:latin typeface="Euphemia" panose="020B0503040102020104" pitchFamily="34" charset="0"/>
              </a:rPr>
              <a:t>- Zadovoljstvo potrebitih korisnika </a:t>
            </a:r>
          </a:p>
          <a:p>
            <a:endParaRPr lang="hr-HR" sz="2400" b="1" dirty="0" smtClean="0">
              <a:latin typeface="Euphemia" panose="020B0503040102020104" pitchFamily="34" charset="0"/>
            </a:endParaRPr>
          </a:p>
          <a:p>
            <a:r>
              <a:rPr lang="hr-HR" sz="2400" b="1" dirty="0" smtClean="0">
                <a:latin typeface="Euphemia" panose="020B0503040102020104" pitchFamily="34" charset="0"/>
              </a:rPr>
              <a:t>- Ocjena projekta od strane zaposlenica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00" y="214642"/>
            <a:ext cx="1479698" cy="14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4552" y="3318570"/>
            <a:ext cx="1085034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dirty="0" smtClean="0">
                <a:latin typeface="Euphemia" panose="020B0503040102020104" pitchFamily="34" charset="0"/>
              </a:rPr>
              <a:t>HVALA VAM NA POZORNOSTI</a:t>
            </a:r>
          </a:p>
          <a:p>
            <a:pPr algn="ctr"/>
            <a:endParaRPr lang="hr-HR" sz="1000" b="1" dirty="0" smtClean="0">
              <a:solidFill>
                <a:srgbClr val="EC1D25"/>
              </a:solidFill>
              <a:latin typeface="Euphemia" panose="020B0503040102020104" pitchFamily="34" charset="0"/>
            </a:endParaRPr>
          </a:p>
          <a:p>
            <a:pPr algn="ctr"/>
            <a:r>
              <a:rPr lang="hr-HR" sz="3200" b="1" dirty="0" smtClean="0">
                <a:solidFill>
                  <a:srgbClr val="EC1D25"/>
                </a:solidFill>
                <a:latin typeface="Euphemia" panose="020B0503040102020104" pitchFamily="34" charset="0"/>
              </a:rPr>
              <a:t> </a:t>
            </a:r>
            <a:r>
              <a:rPr lang="hr-HR" sz="32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I NEMOJTE ZABORAVITI MAHNUTI NAŠOJ ZAPOSLENICI </a:t>
            </a:r>
          </a:p>
          <a:p>
            <a:pPr algn="ctr"/>
            <a:endParaRPr lang="hr-HR" sz="800" b="1" dirty="0" smtClean="0">
              <a:solidFill>
                <a:srgbClr val="F8B323"/>
              </a:solidFill>
              <a:latin typeface="Euphemia" panose="020B0503040102020104" pitchFamily="34" charset="0"/>
            </a:endParaRPr>
          </a:p>
          <a:p>
            <a:pPr algn="ctr"/>
            <a:r>
              <a:rPr lang="hr-HR" sz="3200" b="1" dirty="0" smtClean="0">
                <a:solidFill>
                  <a:srgbClr val="F8B323"/>
                </a:solidFill>
                <a:latin typeface="Euphemia" panose="020B0503040102020104" pitchFamily="34" charset="0"/>
              </a:rPr>
              <a:t>KADA JU VIDITE NA BICIKLU.</a:t>
            </a:r>
          </a:p>
          <a:p>
            <a:pPr algn="ctr"/>
            <a:endParaRPr lang="hr-HR" sz="1400" b="1" dirty="0">
              <a:solidFill>
                <a:srgbClr val="F8B323"/>
              </a:solidFill>
              <a:latin typeface="Euphemia" panose="020B0503040102020104" pitchFamily="34" charset="0"/>
            </a:endParaRPr>
          </a:p>
          <a:p>
            <a:pPr algn="ctr"/>
            <a:r>
              <a:rPr lang="hr-HR" sz="9600" b="1" dirty="0" smtClean="0">
                <a:solidFill>
                  <a:srgbClr val="F8B323"/>
                </a:solidFill>
                <a:latin typeface="Euphemia" panose="020B0503040102020104" pitchFamily="34" charset="0"/>
                <a:sym typeface="Wingdings" panose="05000000000000000000" pitchFamily="2" charset="2"/>
              </a:rPr>
              <a:t></a:t>
            </a:r>
            <a:endParaRPr lang="hr-HR" sz="9600" b="1" dirty="0">
              <a:solidFill>
                <a:srgbClr val="F8B323"/>
              </a:solidFill>
              <a:latin typeface="Euphemia" panose="020B05030401020201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00" y="37010"/>
            <a:ext cx="3330054" cy="31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4020896</TotalTime>
  <Words>329</Words>
  <Application>Microsoft Office PowerPoint</Application>
  <PresentationFormat>Widescreen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Batang</vt:lpstr>
      <vt:lpstr>Calibri</vt:lpstr>
      <vt:lpstr>Ebrima</vt:lpstr>
      <vt:lpstr>Euphemia</vt:lpstr>
      <vt:lpstr>Gill Sans MT</vt:lpstr>
      <vt:lpstr>Impact</vt:lpstr>
      <vt:lpstr>Wingdings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Cavic</dc:creator>
  <cp:lastModifiedBy>PC</cp:lastModifiedBy>
  <cp:revision>58</cp:revision>
  <dcterms:created xsi:type="dcterms:W3CDTF">2018-06-24T10:21:16Z</dcterms:created>
  <dcterms:modified xsi:type="dcterms:W3CDTF">2018-07-12T09:10:07Z</dcterms:modified>
</cp:coreProperties>
</file>